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_rels/presentation.xml.rels" ContentType="application/vnd.openxmlformats-package.relationships+xml"/>
  <Override PartName="/ppt/media/image78.png" ContentType="image/png"/>
  <Override PartName="/ppt/media/image77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70.png" ContentType="image/png"/>
  <Override PartName="/ppt/media/image69.jpeg" ContentType="image/jpeg"/>
  <Override PartName="/ppt/media/image68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62.png" ContentType="image/png"/>
  <Override PartName="/ppt/media/image54.png" ContentType="image/png"/>
  <Override PartName="/ppt/media/image51.png" ContentType="image/png"/>
  <Override PartName="/ppt/media/image50.png" ContentType="image/png"/>
  <Override PartName="/ppt/media/image49.png" ContentType="image/png"/>
  <Override PartName="/ppt/media/image48.png" ContentType="image/png"/>
  <Override PartName="/ppt/media/image79.png" ContentType="image/png"/>
  <Override PartName="/ppt/media/image20.png" ContentType="image/png"/>
  <Override PartName="/ppt/media/image55.png" ContentType="image/png"/>
  <Override PartName="/ppt/media/image5.png" ContentType="image/png"/>
  <Override PartName="/ppt/media/image17.png" ContentType="image/png"/>
  <Override PartName="/ppt/media/image21.jpeg" ContentType="image/jpeg"/>
  <Override PartName="/ppt/media/image16.png" ContentType="image/png"/>
  <Override PartName="/ppt/media/image31.png" ContentType="image/png"/>
  <Override PartName="/ppt/media/image14.png" ContentType="image/png"/>
  <Override PartName="/ppt/media/image13.png" ContentType="image/png"/>
  <Override PartName="/ppt/media/image19.png" ContentType="image/png"/>
  <Override PartName="/ppt/media/image12.jpeg" ContentType="image/jpeg"/>
  <Override PartName="/ppt/media/image63.png" ContentType="image/png"/>
  <Override PartName="/ppt/media/image18.jpeg" ContentType="image/jpeg"/>
  <Override PartName="/ppt/media/image28.png" ContentType="image/png"/>
  <Override PartName="/ppt/media/image11.png" ContentType="image/png"/>
  <Override PartName="/ppt/media/image1.jpeg" ContentType="image/jpeg"/>
  <Override PartName="/ppt/media/image41.png" ContentType="image/png"/>
  <Override PartName="/ppt/media/image22.png" ContentType="image/png"/>
  <Override PartName="/ppt/media/image57.png" ContentType="image/png"/>
  <Override PartName="/ppt/media/image7.png" ContentType="image/png"/>
  <Override PartName="/ppt/media/image52.png" ContentType="image/png"/>
  <Override PartName="/ppt/media/image2.png" ContentType="image/png"/>
  <Override PartName="/ppt/media/image37.png" ContentType="image/png"/>
  <Override PartName="/ppt/media/image53.png" ContentType="image/png"/>
  <Override PartName="/ppt/media/image3.png" ContentType="image/png"/>
  <Override PartName="/ppt/media/image4.jpeg" ContentType="image/jpeg"/>
  <Override PartName="/ppt/media/image38.png" ContentType="image/png"/>
  <Override PartName="/ppt/media/image56.png" ContentType="image/png"/>
  <Override PartName="/ppt/media/image6.png" ContentType="image/png"/>
  <Override PartName="/ppt/media/image58.png" ContentType="image/png"/>
  <Override PartName="/ppt/media/image8.png" ContentType="image/png"/>
  <Override PartName="/ppt/media/image23.png" ContentType="image/png"/>
  <Override PartName="/ppt/media/image10.png" ContentType="image/png"/>
  <Override PartName="/ppt/media/image59.png" ContentType="image/png"/>
  <Override PartName="/ppt/media/image9.png" ContentType="image/png"/>
  <Override PartName="/ppt/media/image24.png" ContentType="image/png"/>
  <Override PartName="/ppt/media/image34.jpeg" ContentType="image/jpeg"/>
  <Override PartName="/ppt/media/image25.png" ContentType="image/png"/>
  <Override PartName="/ppt/media/image26.png" ContentType="image/png"/>
  <Override PartName="/ppt/media/image27.png" ContentType="image/png"/>
  <Override PartName="/ppt/media/image29.png" ContentType="image/png"/>
  <Override PartName="/ppt/media/image30.png" ContentType="image/png"/>
  <Override PartName="/ppt/media/image60.jpeg" ContentType="image/jpeg"/>
  <Override PartName="/ppt/media/image47.jpeg" ContentType="image/jpeg"/>
  <Override PartName="/ppt/media/image32.png" ContentType="image/png"/>
  <Override PartName="/ppt/media/image15.jpeg" ContentType="image/jpeg"/>
  <Override PartName="/ppt/media/image33.png" ContentType="image/png"/>
  <Override PartName="/ppt/media/image35.png" ContentType="image/png"/>
  <Override PartName="/ppt/media/image36.png" ContentType="image/png"/>
  <Override PartName="/ppt/media/image39.png" ContentType="image/png"/>
  <Override PartName="/ppt/media/image61.jpeg" ContentType="image/jpeg"/>
  <Override PartName="/ppt/media/image42.png" ContentType="image/png"/>
  <Override PartName="/ppt/media/image43.png" ContentType="image/png"/>
  <Override PartName="/ppt/media/image40.jpeg" ContentType="image/jpeg"/>
  <Override PartName="/ppt/media/image44.png" ContentType="image/png"/>
  <Override PartName="/ppt/media/image45.png" ContentType="image/png"/>
  <Override PartName="/ppt/media/image46.png" ContentType="image/png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24384000" cy="13716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
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jpe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jpeg>
</file>

<file path=ppt/media/image61.jpe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jpe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9.png"/><Relationship Id="rId3" Type="http://schemas.openxmlformats.org/officeDocument/2006/relationships/image" Target="../media/image20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36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74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149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150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subTitle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473120" y="1803240"/>
            <a:ext cx="9639000" cy="22841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187" name="" descr=""/>
          <p:cNvPicPr/>
          <p:nvPr/>
        </p:nvPicPr>
        <p:blipFill>
          <a:blip r:embed="rId2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  <p:pic>
        <p:nvPicPr>
          <p:cNvPr id="188" name="" descr=""/>
          <p:cNvPicPr/>
          <p:nvPr/>
        </p:nvPicPr>
        <p:blipFill>
          <a:blip r:embed="rId3"/>
          <a:stretch/>
        </p:blipFill>
        <p:spPr>
          <a:xfrm>
            <a:off x="13169520" y="3045240"/>
            <a:ext cx="9524520" cy="75992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1150596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8050760" y="710208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8050760" y="1092240"/>
            <a:ext cx="464796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3169880" y="7102080"/>
            <a:ext cx="9524520" cy="5488200"/>
          </a:xfrm>
          <a:prstGeom prst="rect">
            <a:avLst/>
          </a:prstGeom>
        </p:spPr>
        <p:txBody>
          <a:bodyPr lIns="0" rIns="0" tIns="0" bIns="0"/>
          <a:p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5.jpe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8.jpe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1473120" y="1326240"/>
            <a:ext cx="21437280" cy="803880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Click to edit the outline text format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Second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Third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Fourth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Fifth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Sixth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Seventh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1473120" y="9575640"/>
            <a:ext cx="21437280" cy="1714320"/>
          </a:xfrm>
          <a:prstGeom prst="rect">
            <a:avLst/>
          </a:prstGeom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Titolo Testo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1473120" y="11290320"/>
            <a:ext cx="21437280" cy="2196720"/>
          </a:xfrm>
          <a:prstGeom prst="rect">
            <a:avLst/>
          </a:prstGeom>
        </p:spPr>
        <p:txBody>
          <a:bodyPr lIns="50760" rIns="50760" tIns="50760" bIns="5076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Click to edit the outline text format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Second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Third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Fourth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Fifth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Sixth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Seventh Outline LevelCorpo livello uno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due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tre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quattro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cinque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23721840" y="13125600"/>
            <a:ext cx="368280" cy="386640"/>
          </a:xfrm>
          <a:prstGeom prst="rect">
            <a:avLst/>
          </a:prstGeom>
        </p:spPr>
        <p:txBody>
          <a:bodyPr lIns="50760" rIns="50760" tIns="50760" bIns="50760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473120" y="355680"/>
            <a:ext cx="21437280" cy="3428640"/>
          </a:xfrm>
          <a:prstGeom prst="rect">
            <a:avLst/>
          </a:prstGeom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Titolo Testo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473120" y="3898800"/>
            <a:ext cx="21437280" cy="8038800"/>
          </a:xfrm>
          <a:prstGeom prst="rect">
            <a:avLst/>
          </a:prstGeom>
        </p:spPr>
        <p:txBody>
          <a:bodyPr lIns="50760" rIns="50760" tIns="50760" bIns="50760" anchor="ctr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Click to edit the outline text format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Second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Third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Fourth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Fifth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Sixth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marL="635040" indent="-63468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Seventh Outline LevelCorpo livello uno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1270080" indent="-634680">
              <a:lnSpc>
                <a:spcPct val="100000"/>
              </a:lnSpc>
              <a:buBlip>
                <a:blip r:embed="rId4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due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905120" indent="-634680">
              <a:lnSpc>
                <a:spcPct val="100000"/>
              </a:lnSpc>
              <a:buBlip>
                <a:blip r:embed="rId5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tre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2540160" indent="-634680">
              <a:lnSpc>
                <a:spcPct val="100000"/>
              </a:lnSpc>
              <a:buBlip>
                <a:blip r:embed="rId6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quattro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3174840" indent="-634680">
              <a:lnSpc>
                <a:spcPct val="100000"/>
              </a:lnSpc>
              <a:buBlip>
                <a:blip r:embed="rId7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cinque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sldNum"/>
          </p:nvPr>
        </p:nvSpPr>
        <p:spPr>
          <a:xfrm>
            <a:off x="23721840" y="13125600"/>
            <a:ext cx="368280" cy="386640"/>
          </a:xfrm>
          <a:prstGeom prst="rect">
            <a:avLst/>
          </a:prstGeom>
        </p:spPr>
        <p:txBody>
          <a:bodyPr lIns="50760" rIns="50760" tIns="50760" bIns="50760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473120" y="355680"/>
            <a:ext cx="21437280" cy="3428640"/>
          </a:xfrm>
          <a:prstGeom prst="rect">
            <a:avLst/>
          </a:prstGeom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Titolo Testo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ldNum"/>
          </p:nvPr>
        </p:nvSpPr>
        <p:spPr>
          <a:xfrm>
            <a:off x="23721840" y="13125600"/>
            <a:ext cx="368280" cy="386640"/>
          </a:xfrm>
          <a:prstGeom prst="rect">
            <a:avLst/>
          </a:prstGeom>
        </p:spPr>
        <p:txBody>
          <a:bodyPr lIns="50760" rIns="50760" tIns="50760" bIns="50760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Click to edit the outline text format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Second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Third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Fourth Outline Level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body"/>
          </p:nvPr>
        </p:nvSpPr>
        <p:spPr>
          <a:xfrm>
            <a:off x="15798960" y="6870600"/>
            <a:ext cx="7403760" cy="554940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Click to edit the outline text format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Second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Third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Fourth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Fifth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Sixth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Seventh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15798960" y="952560"/>
            <a:ext cx="7403760" cy="554940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Click to edit the outline text format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Second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Third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Fourth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Fifth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Sixth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Seventh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1206360" y="952560"/>
            <a:ext cx="14172840" cy="1146780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Click to edit the outline text format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Second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Third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Fourth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Fifth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Sixth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Seventh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sldNum"/>
          </p:nvPr>
        </p:nvSpPr>
        <p:spPr>
          <a:xfrm>
            <a:off x="23724360" y="13125600"/>
            <a:ext cx="368280" cy="386640"/>
          </a:xfrm>
          <a:prstGeom prst="rect">
            <a:avLst/>
          </a:prstGeom>
        </p:spPr>
        <p:txBody>
          <a:bodyPr lIns="50760" rIns="50760" tIns="50760" bIns="50760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13169880" y="1092240"/>
            <a:ext cx="9524520" cy="115059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Click to edit the outline text format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Second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Third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Fourth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Fifth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Sixth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</a:rPr>
              <a:t>Seventh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title"/>
          </p:nvPr>
        </p:nvSpPr>
        <p:spPr>
          <a:xfrm>
            <a:off x="1473120" y="1803240"/>
            <a:ext cx="9639000" cy="4927320"/>
          </a:xfrm>
          <a:prstGeom prst="rect">
            <a:avLst/>
          </a:prstGeom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Titolo Testo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1473120" y="6718320"/>
            <a:ext cx="9639000" cy="5092200"/>
          </a:xfrm>
          <a:prstGeom prst="rect">
            <a:avLst/>
          </a:prstGeom>
        </p:spPr>
        <p:txBody>
          <a:bodyPr lIns="50760" rIns="50760" tIns="50760" bIns="5076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Click to edit the outline text format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Second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Third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Fourth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Fifth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Sixth Outline Level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Seventh Outline LevelCorpo livello uno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due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tre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quattro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Corpo livello cinque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sldNum"/>
          </p:nvPr>
        </p:nvSpPr>
        <p:spPr>
          <a:xfrm>
            <a:off x="23721840" y="13125600"/>
            <a:ext cx="368280" cy="386640"/>
          </a:xfrm>
          <a:prstGeom prst="rect">
            <a:avLst/>
          </a:prstGeom>
        </p:spPr>
        <p:txBody>
          <a:bodyPr lIns="50760" rIns="50760" tIns="50760" bIns="50760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6" Type="http://schemas.openxmlformats.org/officeDocument/2006/relationships/slideLayout" Target="../slideLayouts/slideLayout5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slideLayout" Target="../slideLayouts/slideLayout5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image" Target="../media/image59.png"/><Relationship Id="rId3" Type="http://schemas.openxmlformats.org/officeDocument/2006/relationships/image" Target="../media/image60.jpeg"/><Relationship Id="rId4" Type="http://schemas.openxmlformats.org/officeDocument/2006/relationships/slideLayout" Target="../slideLayouts/slideLayout5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61.jpeg"/><Relationship Id="rId2" Type="http://schemas.openxmlformats.org/officeDocument/2006/relationships/slideLayout" Target="../slideLayouts/slideLayout5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image" Target="../media/image63.png"/><Relationship Id="rId3" Type="http://schemas.openxmlformats.org/officeDocument/2006/relationships/image" Target="../media/image64.png"/><Relationship Id="rId4" Type="http://schemas.openxmlformats.org/officeDocument/2006/relationships/image" Target="../media/image65.png"/><Relationship Id="rId5" Type="http://schemas.openxmlformats.org/officeDocument/2006/relationships/image" Target="../media/image66.png"/><Relationship Id="rId6" Type="http://schemas.openxmlformats.org/officeDocument/2006/relationships/slideLayout" Target="../slideLayouts/slideLayout5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image" Target="../media/image68.png"/><Relationship Id="rId3" Type="http://schemas.openxmlformats.org/officeDocument/2006/relationships/image" Target="../media/image69.jpeg"/><Relationship Id="rId4" Type="http://schemas.openxmlformats.org/officeDocument/2006/relationships/slideLayout" Target="../slideLayouts/slideLayout5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image" Target="../media/image71.png"/><Relationship Id="rId3" Type="http://schemas.openxmlformats.org/officeDocument/2006/relationships/image" Target="../media/image72.png"/><Relationship Id="rId4" Type="http://schemas.openxmlformats.org/officeDocument/2006/relationships/image" Target="../media/image73.png"/><Relationship Id="rId5" Type="http://schemas.openxmlformats.org/officeDocument/2006/relationships/slideLayout" Target="../slideLayouts/slideLayout4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image" Target="../media/image75.png"/><Relationship Id="rId3" Type="http://schemas.openxmlformats.org/officeDocument/2006/relationships/image" Target="../media/image76.png"/><Relationship Id="rId4" Type="http://schemas.openxmlformats.org/officeDocument/2006/relationships/slideLayout" Target="../slideLayouts/slideLayout4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77.png"/><Relationship Id="rId2" Type="http://schemas.openxmlformats.org/officeDocument/2006/relationships/slideLayout" Target="../slideLayouts/slideLayout4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78.png"/><Relationship Id="rId2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9.png"/><Relationship Id="rId2" Type="http://schemas.openxmlformats.org/officeDocument/2006/relationships/slideLayout" Target="../slideLayouts/slideLayout4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slideLayout" Target="../slideLayouts/slideLayout2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slideLayout" Target="../slideLayouts/slideLayout3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4.jpe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6" Type="http://schemas.openxmlformats.org/officeDocument/2006/relationships/image" Target="../media/image39.png"/><Relationship Id="rId7" Type="http://schemas.openxmlformats.org/officeDocument/2006/relationships/image" Target="../media/image40.jpeg"/><Relationship Id="rId8" Type="http://schemas.openxmlformats.org/officeDocument/2006/relationships/slideLayout" Target="../slideLayouts/slideLayout5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7.jpeg"/><Relationship Id="rId2" Type="http://schemas.openxmlformats.org/officeDocument/2006/relationships/slideLayout" Target="../slideLayouts/slideLayout5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image2.jpeg" descr=""/>
          <p:cNvPicPr/>
          <p:nvPr/>
        </p:nvPicPr>
        <p:blipFill>
          <a:blip r:embed="rId1"/>
          <a:srcRect l="0" t="20051" r="0" b="20051"/>
          <a:stretch/>
        </p:blipFill>
        <p:spPr>
          <a:xfrm>
            <a:off x="1473120" y="1326240"/>
            <a:ext cx="21437280" cy="8038800"/>
          </a:xfrm>
          <a:prstGeom prst="rect">
            <a:avLst/>
          </a:prstGeom>
          <a:ln>
            <a:noFill/>
          </a:ln>
        </p:spPr>
      </p:pic>
      <p:sp>
        <p:nvSpPr>
          <p:cNvPr id="190" name="TextShape 1"/>
          <p:cNvSpPr txBox="1"/>
          <p:nvPr/>
        </p:nvSpPr>
        <p:spPr>
          <a:xfrm>
            <a:off x="1473120" y="9575640"/>
            <a:ext cx="21437280" cy="171432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PowerEnJoy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TextShape 2"/>
          <p:cNvSpPr txBox="1"/>
          <p:nvPr/>
        </p:nvSpPr>
        <p:spPr>
          <a:xfrm>
            <a:off x="1473120" y="11290320"/>
            <a:ext cx="21437280" cy="219672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 new way of doing car sharing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1"/>
          <p:cNvSpPr txBox="1"/>
          <p:nvPr/>
        </p:nvSpPr>
        <p:spPr>
          <a:xfrm>
            <a:off x="1270080" y="355680"/>
            <a:ext cx="12111480" cy="19224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Application server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TextShape 2"/>
          <p:cNvSpPr txBox="1"/>
          <p:nvPr/>
        </p:nvSpPr>
        <p:spPr>
          <a:xfrm>
            <a:off x="1270080" y="2129040"/>
            <a:ext cx="9639000" cy="50922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High level description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2129760" y="3589200"/>
            <a:ext cx="20124360" cy="8924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559440" indent="-559080">
              <a:lnSpc>
                <a:spcPct val="100000"/>
              </a:lnSpc>
              <a:buBlip>
                <a:blip r:embed="rId1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Exposes a RESTful API to the Mobile application to provide all the functionalities that a user might call directly or indirectly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2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Exposes a RESTful API to the Administration Web application to provide all the functionalities that the administration of the service needs.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3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Exposes a RESTful API to the Car on board system to allow it to notify events of interests from the the point of view of the business logic (i.e. car engine starts)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4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Forwards commands to the Cars by means of the software API provided by the Car on board system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5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Interacts directly with the Database server by means of the standard SQL interface (2011)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"/>
          <p:cNvSpPr txBox="1"/>
          <p:nvPr/>
        </p:nvSpPr>
        <p:spPr>
          <a:xfrm>
            <a:off x="1270080" y="355680"/>
            <a:ext cx="12111480" cy="19224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Application server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TextShape 2"/>
          <p:cNvSpPr txBox="1"/>
          <p:nvPr/>
        </p:nvSpPr>
        <p:spPr>
          <a:xfrm>
            <a:off x="1270080" y="2129040"/>
            <a:ext cx="16987320" cy="50922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Components’ description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723240" y="4030200"/>
            <a:ext cx="22937400" cy="8264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559440" indent="-559080">
              <a:lnSpc>
                <a:spcPct val="100000"/>
              </a:lnSpc>
              <a:buBlip>
                <a:blip r:embed="rId1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Business Manager: software component which handles the entire business logic of the system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2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User Controller: handles the bidirectional communication between the mobile applications and the application server.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3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Payment Manager: software component which handles all the interactions between the business logic and with third-part payment services (by now, PayPal is the only one supported)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4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AdministrationHelper: software components which handles all the requests coming from the administration’s web application (AdministrationServices API)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5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CarController: handles the bidirectional communication between the on board car system and the application server.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 txBox="1"/>
          <p:nvPr/>
        </p:nvSpPr>
        <p:spPr>
          <a:xfrm>
            <a:off x="1270080" y="355680"/>
            <a:ext cx="12111480" cy="19224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User Controller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TextShape 2"/>
          <p:cNvSpPr txBox="1"/>
          <p:nvPr/>
        </p:nvSpPr>
        <p:spPr>
          <a:xfrm>
            <a:off x="1270080" y="2129040"/>
            <a:ext cx="9639000" cy="50922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High level description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2129760" y="3335040"/>
            <a:ext cx="20124360" cy="3285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559440" indent="-559080">
              <a:lnSpc>
                <a:spcPct val="100000"/>
              </a:lnSpc>
              <a:buBlip>
                <a:blip r:embed="rId1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Following the MVC paradigm, this controller performs checks on the incoming user requests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2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It also exposes an interface to provide means to forward notifications of various type to the user.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8" name="User_controller_arch.jpg" descr=""/>
          <p:cNvPicPr/>
          <p:nvPr/>
        </p:nvPicPr>
        <p:blipFill>
          <a:blip r:embed="rId3"/>
          <a:stretch/>
        </p:blipFill>
        <p:spPr>
          <a:xfrm>
            <a:off x="6858000" y="6995520"/>
            <a:ext cx="10667520" cy="4825800"/>
          </a:xfrm>
          <a:prstGeom prst="rect">
            <a:avLst/>
          </a:prstGeom>
          <a:ln w="12600"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1270080" y="355680"/>
            <a:ext cx="12111480" cy="19224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Business Manager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TextShape 2"/>
          <p:cNvSpPr txBox="1"/>
          <p:nvPr/>
        </p:nvSpPr>
        <p:spPr>
          <a:xfrm>
            <a:off x="1270080" y="2129040"/>
            <a:ext cx="9639000" cy="50922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High level description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231" name="Business_manager_arch.jpg" descr=""/>
          <p:cNvPicPr/>
          <p:nvPr/>
        </p:nvPicPr>
        <p:blipFill>
          <a:blip r:embed="rId1"/>
          <a:stretch/>
        </p:blipFill>
        <p:spPr>
          <a:xfrm>
            <a:off x="2088360" y="3330000"/>
            <a:ext cx="20207160" cy="9787680"/>
          </a:xfrm>
          <a:prstGeom prst="rect">
            <a:avLst/>
          </a:prstGeom>
          <a:ln w="12600"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1270080" y="355680"/>
            <a:ext cx="12111480" cy="19224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Business Manager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TextShape 2"/>
          <p:cNvSpPr txBox="1"/>
          <p:nvPr/>
        </p:nvSpPr>
        <p:spPr>
          <a:xfrm>
            <a:off x="1270080" y="2129040"/>
            <a:ext cx="9639000" cy="50922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High level description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2129760" y="3802320"/>
            <a:ext cx="20124360" cy="7603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559440" indent="-559080">
              <a:lnSpc>
                <a:spcPct val="100000"/>
              </a:lnSpc>
              <a:buBlip>
                <a:blip r:embed="rId1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Exposes interfaces to provide all the business logic functionalities both to users and physical car.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559440" indent="-559080">
              <a:lnSpc>
                <a:spcPct val="100000"/>
              </a:lnSpc>
              <a:buBlip>
                <a:blip r:embed="rId2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Relies directly on the SQL interface to interact with the database services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559440" indent="-559080">
              <a:lnSpc>
                <a:spcPct val="100000"/>
              </a:lnSpc>
              <a:buBlip>
                <a:blip r:embed="rId3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Relies on the UserNotificationServices interface provided by the UserController to forward notifications to the users.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559440" indent="-559080">
              <a:lnSpc>
                <a:spcPct val="100000"/>
              </a:lnSpc>
              <a:buBlip>
                <a:blip r:embed="rId4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Relies on the CarControlProtocol interface provided by the CarController to forward commands to the cars.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559440" indent="-559080">
              <a:lnSpc>
                <a:spcPct val="100000"/>
              </a:lnSpc>
              <a:buBlip>
                <a:blip r:embed="rId5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Relies on PaymentServices provided by the Payment software component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1270080" y="355680"/>
            <a:ext cx="16835040" cy="19224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Reservation Manager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TextShape 2"/>
          <p:cNvSpPr txBox="1"/>
          <p:nvPr/>
        </p:nvSpPr>
        <p:spPr>
          <a:xfrm>
            <a:off x="1270080" y="2129040"/>
            <a:ext cx="9639000" cy="50922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High level description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2129760" y="3665160"/>
            <a:ext cx="20124360" cy="2625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559440" indent="-559080">
              <a:lnSpc>
                <a:spcPct val="100000"/>
              </a:lnSpc>
              <a:buBlip>
                <a:blip r:embed="rId1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It Is one of the core software components of the business logic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59440" indent="-559080">
              <a:lnSpc>
                <a:spcPct val="100000"/>
              </a:lnSpc>
              <a:buBlip>
                <a:blip r:embed="rId2"/>
              </a:buBlip>
            </a:pPr>
            <a:r>
              <a:rPr b="0" lang="en-US" sz="4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Reservation Manager is in charge of all reservation operations, including the computation of a reservation's cost.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8" name="Reservation_manager_arch.jpg" descr=""/>
          <p:cNvPicPr/>
          <p:nvPr/>
        </p:nvPicPr>
        <p:blipFill>
          <a:blip r:embed="rId3"/>
          <a:stretch/>
        </p:blipFill>
        <p:spPr>
          <a:xfrm>
            <a:off x="6836040" y="6891480"/>
            <a:ext cx="10711440" cy="5913360"/>
          </a:xfrm>
          <a:prstGeom prst="rect">
            <a:avLst/>
          </a:prstGeom>
          <a:ln w="12600"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Architecture: the Car Manager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1473120" y="3862800"/>
            <a:ext cx="1068804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Part of the Business Manager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Performs all DB operations regarding: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 state handling (Car State Manager)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Subscription or deletion of cars to the system (Car Pool Manager)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Answer queries on car sets issued by the user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1" name="" descr=""/>
          <p:cNvPicPr/>
          <p:nvPr/>
        </p:nvPicPr>
        <p:blipFill>
          <a:blip r:embed="rId4"/>
          <a:stretch/>
        </p:blipFill>
        <p:spPr>
          <a:xfrm>
            <a:off x="12801600" y="5587560"/>
            <a:ext cx="9820080" cy="4105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communication protocol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1473120" y="3898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Cars will interact with the server’s Car Controller in the following ways: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Authentication to the server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Ordinary communication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Events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: state changes originating from the car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Commands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: state changes issued to the car by the server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Ordinary telemetry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: regular messages to update the server about the car general condition (position, battery status...)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as a FSM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5" name="" descr=""/>
          <p:cNvPicPr/>
          <p:nvPr/>
        </p:nvPicPr>
        <p:blipFill>
          <a:blip r:embed="rId1"/>
          <a:stretch/>
        </p:blipFill>
        <p:spPr>
          <a:xfrm>
            <a:off x="1737360" y="3931920"/>
            <a:ext cx="21045240" cy="8046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1473120" y="3286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State changes issued by the server (commands):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Reserve: an available car becomes reserved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Free: a reserved car becomes available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Invalidate: a reserved car is parked in an unreachable spot and becomes Out Of Order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Unlock: the user has pressed the unlock button on their phone, the reserved car now is Reserved With Ride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Retrieve: an Out Of Order car has been retrieved by personnel and becomes available again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as a FSM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1473120" y="355680"/>
            <a:ext cx="21437280" cy="342864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Topics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TextShape 2"/>
          <p:cNvSpPr txBox="1"/>
          <p:nvPr/>
        </p:nvSpPr>
        <p:spPr>
          <a:xfrm>
            <a:off x="1473120" y="2544120"/>
            <a:ext cx="21437280" cy="80388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 marL="635040" indent="-63468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Problem analysis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marL="635040" indent="-63468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Status of the market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1473120" y="3286800"/>
            <a:ext cx="2143692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State changes originating from the car (events):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Lock: the user has closed and locked the car door after a ride, the car state changes from Reserved With Ride to Reserved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Start engine: the car state changes from Reserved With Ride to Reserved With Active Ride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Stop engine: the car state changes from Reserved With Active Ride to Reserved With Ride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Car as a FSM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Shape 1"/>
          <p:cNvSpPr txBox="1"/>
          <p:nvPr/>
        </p:nvSpPr>
        <p:spPr>
          <a:xfrm>
            <a:off x="1271160" y="355680"/>
            <a:ext cx="21437280" cy="342864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Problem analysis 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1782720" y="3528000"/>
            <a:ext cx="20818080" cy="275364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We manage to design and develop a digital management system for a car-sharing service that </a:t>
            </a:r>
            <a:r>
              <a:rPr b="1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exclusively employs electric cars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TextShape 3"/>
          <p:cNvSpPr txBox="1"/>
          <p:nvPr/>
        </p:nvSpPr>
        <p:spPr>
          <a:xfrm>
            <a:off x="1473120" y="7111800"/>
            <a:ext cx="21437280" cy="21967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Why electric cars only?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197" name="CustomShape 4"/>
          <p:cNvSpPr/>
          <p:nvPr/>
        </p:nvSpPr>
        <p:spPr>
          <a:xfrm>
            <a:off x="1580760" y="8473320"/>
            <a:ext cx="20818080" cy="36360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Because big cities are already experiencing high levels of pollution, and their citizens are looking for a new way to move that may be, at the same time, </a:t>
            </a:r>
            <a:r>
              <a:rPr b="1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cheaper and green</a:t>
            </a: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"/>
          <p:cNvSpPr txBox="1"/>
          <p:nvPr/>
        </p:nvSpPr>
        <p:spPr>
          <a:xfrm>
            <a:off x="1272600" y="355680"/>
            <a:ext cx="21437280" cy="342864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Problem analysis 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TextShape 2"/>
          <p:cNvSpPr txBox="1"/>
          <p:nvPr/>
        </p:nvSpPr>
        <p:spPr>
          <a:xfrm>
            <a:off x="869040" y="3251880"/>
            <a:ext cx="22645800" cy="91245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 marL="565200" indent="-564840">
              <a:lnSpc>
                <a:spcPct val="100000"/>
              </a:lnSpc>
              <a:buBlip>
                <a:blip r:embed="rId1"/>
              </a:buBlip>
            </a:pP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system will allow registered users to </a:t>
            </a: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discover available cars nearby</a:t>
            </a: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their current position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marL="565200" indent="-564840">
              <a:lnSpc>
                <a:spcPct val="100000"/>
              </a:lnSpc>
              <a:buBlip>
                <a:blip r:embed="rId2"/>
              </a:buBlip>
            </a:pP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Registered users will be allowed to </a:t>
            </a: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book a car for a limited time</a:t>
            </a: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(1 hour)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lvl="2" marL="1695600" indent="-564840">
              <a:lnSpc>
                <a:spcPct val="100000"/>
              </a:lnSpc>
              <a:buBlip>
                <a:blip r:embed="rId3"/>
              </a:buBlip>
            </a:pP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Within this time, the user will be allowed to </a:t>
            </a: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delete his/her reservation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marL="565200" indent="-564840">
              <a:lnSpc>
                <a:spcPct val="100000"/>
              </a:lnSpc>
              <a:buBlip>
                <a:blip r:embed="rId4"/>
              </a:buBlip>
            </a:pP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user will be asked to pay a fee of 1 euro if the reservation expires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marL="565200" indent="-564840">
              <a:lnSpc>
                <a:spcPct val="100000"/>
              </a:lnSpc>
              <a:buBlip>
                <a:blip r:embed="rId5"/>
              </a:buBlip>
            </a:pP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After a reservation is concluded or expired, the reserved will become available for other users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marL="565200" indent="-564840">
              <a:lnSpc>
                <a:spcPct val="100000"/>
              </a:lnSpc>
              <a:buBlip>
                <a:blip r:embed="rId6"/>
              </a:buBlip>
            </a:pP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system will incentivize the </a:t>
            </a: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virtuous behaviors of the users</a:t>
            </a:r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by means of applying discounts or fees in the appropriate contexts.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image2.png" descr=""/>
          <p:cNvPicPr/>
          <p:nvPr/>
        </p:nvPicPr>
        <p:blipFill>
          <a:blip r:embed="rId1"/>
          <a:stretch/>
        </p:blipFill>
        <p:spPr>
          <a:xfrm>
            <a:off x="15608160" y="6680160"/>
            <a:ext cx="7784640" cy="5955840"/>
          </a:xfrm>
          <a:prstGeom prst="rect">
            <a:avLst/>
          </a:prstGeom>
          <a:ln>
            <a:noFill/>
          </a:ln>
        </p:spPr>
      </p:pic>
      <p:pic>
        <p:nvPicPr>
          <p:cNvPr id="201" name="image3.png" descr=""/>
          <p:cNvPicPr/>
          <p:nvPr/>
        </p:nvPicPr>
        <p:blipFill>
          <a:blip r:embed="rId2"/>
          <a:stretch/>
        </p:blipFill>
        <p:spPr>
          <a:xfrm>
            <a:off x="15608160" y="762120"/>
            <a:ext cx="7784640" cy="5955840"/>
          </a:xfrm>
          <a:prstGeom prst="rect">
            <a:avLst/>
          </a:prstGeom>
          <a:ln>
            <a:noFill/>
          </a:ln>
        </p:spPr>
      </p:pic>
      <p:sp>
        <p:nvSpPr>
          <p:cNvPr id="202" name="TextShape 1"/>
          <p:cNvSpPr txBox="1"/>
          <p:nvPr/>
        </p:nvSpPr>
        <p:spPr>
          <a:xfrm>
            <a:off x="1272600" y="355680"/>
            <a:ext cx="21437280" cy="34286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Status of the Market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260720" y="3781440"/>
            <a:ext cx="13622400" cy="27522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Only in the city of Milan there are approximately:</a:t>
            </a:r>
            <a:r>
              <a:rPr b="0" lang="en-US" sz="5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
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TextShape 3"/>
          <p:cNvSpPr txBox="1"/>
          <p:nvPr/>
        </p:nvSpPr>
        <p:spPr>
          <a:xfrm>
            <a:off x="1147320" y="4687920"/>
            <a:ext cx="13849200" cy="80388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ctr"/>
          <a:p>
            <a:pPr marL="635040" indent="-634680">
              <a:lnSpc>
                <a:spcPct val="100000"/>
              </a:lnSpc>
              <a:buBlip>
                <a:blip r:embed="rId3"/>
              </a:buBlip>
            </a:pP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6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 sharing services involving only vehicles with 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combustion engines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  <a:p>
            <a:pPr marL="635040" indent="-634680">
              <a:lnSpc>
                <a:spcPct val="100000"/>
              </a:lnSpc>
              <a:buBlip>
                <a:blip r:embed="rId4"/>
              </a:buBlip>
            </a:pP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3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 sharing services involving only</a:t>
            </a: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 electric vehicles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3.jpeg" descr=""/>
          <p:cNvPicPr/>
          <p:nvPr/>
        </p:nvPicPr>
        <p:blipFill>
          <a:blip r:embed="rId1"/>
          <a:srcRect l="11176" t="11346" r="0" b="0"/>
          <a:stretch/>
        </p:blipFill>
        <p:spPr>
          <a:xfrm>
            <a:off x="12601440" y="1519560"/>
            <a:ext cx="10188000" cy="4826520"/>
          </a:xfrm>
          <a:prstGeom prst="rect">
            <a:avLst/>
          </a:prstGeom>
          <a:ln>
            <a:solidFill>
              <a:srgbClr val="dddddd"/>
            </a:solidFill>
          </a:ln>
        </p:spPr>
      </p:pic>
      <p:sp>
        <p:nvSpPr>
          <p:cNvPr id="206" name="TextShape 1"/>
          <p:cNvSpPr txBox="1"/>
          <p:nvPr/>
        </p:nvSpPr>
        <p:spPr>
          <a:xfrm>
            <a:off x="1270080" y="355680"/>
            <a:ext cx="9639000" cy="19224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Architecture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TextShape 2"/>
          <p:cNvSpPr txBox="1"/>
          <p:nvPr/>
        </p:nvSpPr>
        <p:spPr>
          <a:xfrm>
            <a:off x="1270080" y="2129040"/>
            <a:ext cx="9639000" cy="50922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High level overview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sp>
        <p:nvSpPr>
          <p:cNvPr id="208" name="CustomShape 3"/>
          <p:cNvSpPr/>
          <p:nvPr/>
        </p:nvSpPr>
        <p:spPr>
          <a:xfrm>
            <a:off x="885600" y="3432960"/>
            <a:ext cx="10407600" cy="89283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429480" indent="-429120">
              <a:lnSpc>
                <a:spcPct val="100000"/>
              </a:lnSpc>
              <a:buBlip>
                <a:blip r:embed="rId2"/>
              </a:buBlip>
            </a:pPr>
            <a:r>
              <a:rPr b="0" lang="en-US" sz="3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Mobile application: software component  installed on the user’s device which renders the user interface and handles interactions with the user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9480" indent="-429120">
              <a:lnSpc>
                <a:spcPct val="100000"/>
              </a:lnSpc>
              <a:buBlip>
                <a:blip r:embed="rId3"/>
              </a:buBlip>
            </a:pPr>
            <a:r>
              <a:rPr b="0" lang="en-US" sz="3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Administration application: web application meant to provide all those functionalities required for the administration of the system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9480" indent="-429120">
              <a:lnSpc>
                <a:spcPct val="100000"/>
              </a:lnSpc>
              <a:buBlip>
                <a:blip r:embed="rId4"/>
              </a:buBlip>
            </a:pPr>
            <a:r>
              <a:rPr b="0" lang="en-US" sz="3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 on board system: set of software components installed on the car’s system (provided by the manufacturer which handles car’s relevant sensors and commands coming from the application server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9480" indent="-429120">
              <a:lnSpc>
                <a:spcPct val="100000"/>
              </a:lnSpc>
              <a:buBlip>
                <a:blip r:embed="rId5"/>
              </a:buBlip>
            </a:pPr>
            <a:r>
              <a:rPr b="0" lang="en-US" sz="3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Application server: set of software components that handle the business logic of the system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29480" indent="-429120">
              <a:lnSpc>
                <a:spcPct val="100000"/>
              </a:lnSpc>
              <a:buBlip>
                <a:blip r:embed="rId6"/>
              </a:buBlip>
            </a:pPr>
            <a:r>
              <a:rPr b="0" lang="en-US" sz="3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Database server: set of software components which allows to store permanent data.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9" name="image4.jpeg" descr=""/>
          <p:cNvPicPr/>
          <p:nvPr/>
        </p:nvPicPr>
        <p:blipFill>
          <a:blip r:embed="rId7"/>
          <a:srcRect l="1332" t="0" r="1332" b="0"/>
          <a:stretch/>
        </p:blipFill>
        <p:spPr>
          <a:xfrm>
            <a:off x="12599280" y="7007760"/>
            <a:ext cx="10192680" cy="5584320"/>
          </a:xfrm>
          <a:prstGeom prst="rect">
            <a:avLst/>
          </a:prstGeom>
          <a:ln w="12600"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Architecture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1011600" y="3743280"/>
            <a:ext cx="2199564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PowerEnJoy system is designed with a modified MVC approach: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Model is in the Business Manager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Multiple Controllers manage multiple aspects of the system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User Controller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Car Controller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Payment Manager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Administration Helper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TextShape 3"/>
          <p:cNvSpPr txBox="1"/>
          <p:nvPr/>
        </p:nvSpPr>
        <p:spPr>
          <a:xfrm>
            <a:off x="1453320" y="2769480"/>
            <a:ext cx="7965000" cy="134532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High level overview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1473120" y="355680"/>
            <a:ext cx="21436920" cy="34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Architecture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1011600" y="3743280"/>
            <a:ext cx="21995640" cy="803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/>
          <a:p>
            <a:pPr marL="635040" indent="-634320">
              <a:lnSpc>
                <a:spcPct val="100000"/>
              </a:lnSpc>
              <a:buBlip>
                <a:blip r:embed="rId1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PowerEnJoy system is designed with a modified MVC approach: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2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Customer View is implemented: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in the Mobile App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ffffff"/>
              </a:buClr>
              <a:buSzPct val="75000"/>
              <a:buFont typeface="Symbol"/>
              <a:buChar char=""/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 </a:t>
            </a: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on the car system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35040" indent="-634320">
              <a:lnSpc>
                <a:spcPct val="100000"/>
              </a:lnSpc>
              <a:buBlip>
                <a:blip r:embed="rId3"/>
              </a:buBlip>
            </a:pPr>
            <a:r>
              <a:rPr b="0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The Administration View is offered by the server as a web application (thin client approach)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1453680" y="2769840"/>
            <a:ext cx="7965000" cy="134532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High level overview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extShape 1"/>
          <p:cNvSpPr txBox="1"/>
          <p:nvPr/>
        </p:nvSpPr>
        <p:spPr>
          <a:xfrm>
            <a:off x="1270080" y="355680"/>
            <a:ext cx="12111480" cy="19224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 anchor="b"/>
          <a:p>
            <a:pPr>
              <a:lnSpc>
                <a:spcPct val="100000"/>
              </a:lnSpc>
            </a:pPr>
            <a:r>
              <a:rPr b="0" lang="en-US" sz="10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Application server</a:t>
            </a:r>
            <a:endParaRPr b="0" lang="en-US" sz="5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TextShape 2"/>
          <p:cNvSpPr txBox="1"/>
          <p:nvPr/>
        </p:nvSpPr>
        <p:spPr>
          <a:xfrm>
            <a:off x="1270080" y="2129040"/>
            <a:ext cx="9639000" cy="5092200"/>
          </a:xfrm>
          <a:prstGeom prst="rect">
            <a:avLst/>
          </a:prstGeom>
          <a:noFill/>
          <a:ln>
            <a:noFill/>
          </a:ln>
        </p:spPr>
        <p:txBody>
          <a:bodyPr lIns="50760" rIns="50760" tIns="50760" bIns="50760"/>
          <a:p>
            <a:pPr>
              <a:lnSpc>
                <a:spcPct val="100000"/>
              </a:lnSpc>
            </a:pPr>
            <a:r>
              <a:rPr b="0" lang="en-US" sz="5800" spc="-1" strike="noStrike">
                <a:solidFill>
                  <a:srgbClr val="73bfff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High level description</a:t>
            </a:r>
            <a:endParaRPr b="0" lang="en-US" sz="5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Helvetica Neue Light"/>
            </a:endParaRPr>
          </a:p>
        </p:txBody>
      </p:sp>
      <p:pic>
        <p:nvPicPr>
          <p:cNvPr id="218" name="Application_Server_arch.jpg" descr=""/>
          <p:cNvPicPr/>
          <p:nvPr/>
        </p:nvPicPr>
        <p:blipFill>
          <a:blip r:embed="rId1"/>
          <a:stretch/>
        </p:blipFill>
        <p:spPr>
          <a:xfrm>
            <a:off x="698400" y="3231000"/>
            <a:ext cx="22986720" cy="10032480"/>
          </a:xfrm>
          <a:prstGeom prst="rect">
            <a:avLst/>
          </a:prstGeom>
          <a:ln w="12600"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Application>LibreOffice/5.2.3.3$Linux_X86_64 LibreOffice_project/20m0$Build-3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2017-03-05T18:42:39Z</dcterms:modified>
  <cp:revision>1</cp:revision>
  <dc:subject/>
  <dc:title/>
</cp:coreProperties>
</file>